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33"/>
  </p:notesMasterIdLst>
  <p:sldIdLst>
    <p:sldId id="270" r:id="rId3"/>
    <p:sldId id="257" r:id="rId4"/>
    <p:sldId id="256" r:id="rId5"/>
    <p:sldId id="271" r:id="rId6"/>
    <p:sldId id="264" r:id="rId7"/>
    <p:sldId id="295" r:id="rId8"/>
    <p:sldId id="272" r:id="rId9"/>
    <p:sldId id="273" r:id="rId10"/>
    <p:sldId id="274" r:id="rId11"/>
    <p:sldId id="276" r:id="rId12"/>
    <p:sldId id="277" r:id="rId13"/>
    <p:sldId id="283" r:id="rId14"/>
    <p:sldId id="279" r:id="rId15"/>
    <p:sldId id="284" r:id="rId16"/>
    <p:sldId id="282" r:id="rId17"/>
    <p:sldId id="286" r:id="rId18"/>
    <p:sldId id="287" r:id="rId19"/>
    <p:sldId id="288" r:id="rId20"/>
    <p:sldId id="289" r:id="rId21"/>
    <p:sldId id="285" r:id="rId22"/>
    <p:sldId id="291" r:id="rId23"/>
    <p:sldId id="292" r:id="rId24"/>
    <p:sldId id="293" r:id="rId25"/>
    <p:sldId id="294" r:id="rId26"/>
    <p:sldId id="290" r:id="rId27"/>
    <p:sldId id="296" r:id="rId28"/>
    <p:sldId id="297" r:id="rId29"/>
    <p:sldId id="298" r:id="rId30"/>
    <p:sldId id="299" r:id="rId31"/>
    <p:sldId id="300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258"/>
    <a:srgbClr val="100C0A"/>
    <a:srgbClr val="00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be71739a4_13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be71739a4_1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62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45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14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69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432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14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51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10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161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91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37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749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540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https://www.logicbig.com/quick-info/programming/multi-threading.html</a:t>
            </a:r>
            <a:endParaRPr dirty="0"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77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https://www.logicbig.com/quick-info/programming/multi-threading.html</a:t>
            </a:r>
            <a:endParaRPr dirty="0"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968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25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06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5750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37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01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4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74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852240bd_1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ef852240b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2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852240bd_1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f852240b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75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6935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f852240bd_1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ef852240b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79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78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80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-433387" y="-485775"/>
            <a:ext cx="10029824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06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>
            <a:spLocks noGrp="1"/>
          </p:cNvSpPr>
          <p:nvPr>
            <p:ph type="pic" idx="2"/>
          </p:nvPr>
        </p:nvSpPr>
        <p:spPr>
          <a:xfrm>
            <a:off x="4114800" y="-76200"/>
            <a:ext cx="4554314" cy="530066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55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956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088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>
            <a:spLocks noGrp="1"/>
          </p:cNvSpPr>
          <p:nvPr>
            <p:ph type="pic" idx="3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51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11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99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84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020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2"/>
          </p:nvPr>
        </p:nvSpPr>
        <p:spPr>
          <a:xfrm>
            <a:off x="452438" y="3098317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38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657721" y="1852448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754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861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8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995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1152300" y="837750"/>
            <a:ext cx="6839400" cy="1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Oswald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Intro to Multi-Threading</a:t>
            </a:r>
            <a:endParaRPr kumimoji="0" sz="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30"/>
          <p:cNvSpPr txBox="1"/>
          <p:nvPr/>
        </p:nvSpPr>
        <p:spPr>
          <a:xfrm>
            <a:off x="1692150" y="2632925"/>
            <a:ext cx="57597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lang="en" sz="2700" dirty="0">
                <a:solidFill>
                  <a:srgbClr val="FFFFFF"/>
                </a:solidFill>
              </a:rPr>
              <a:t>Sam Shue, PhD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61;p15">
            <a:extLst>
              <a:ext uri="{FF2B5EF4-FFF2-40B4-BE49-F238E27FC236}">
                <a16:creationId xmlns:a16="http://schemas.microsoft.com/office/drawing/2014/main" id="{E45FE050-9C71-D827-4F17-A9761BFB3C17}"/>
              </a:ext>
            </a:extLst>
          </p:cNvPr>
          <p:cNvSpPr txBox="1"/>
          <p:nvPr/>
        </p:nvSpPr>
        <p:spPr>
          <a:xfrm>
            <a:off x="225852" y="4025350"/>
            <a:ext cx="794140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Demo Code and Slides: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https://github.com/SamShue/Intro-to-MultiThreading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8E880-C0B9-A7EB-5800-CEBC29F7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9" y="3254374"/>
            <a:ext cx="805381" cy="7932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5186586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 we make a thread in C++?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/>
            </a:br>
            <a:r>
              <a:rPr lang="en-US" sz="2400" dirty="0"/>
              <a:t>Step 0: Include standard thread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 1: Organize simultaneous behavior into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 2: Create thread object and give it the function to execute</a:t>
            </a:r>
            <a:endParaRPr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BDDD0-492C-5062-5AFF-BA39F94A5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98" y="1985390"/>
            <a:ext cx="2286117" cy="431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C367D-E5E5-F2E4-7CF7-50556FEB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15" y="3147278"/>
            <a:ext cx="2546481" cy="56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D445F-138E-C4C3-4711-9D2C2AE49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915" y="4293270"/>
            <a:ext cx="2565532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4084617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do we do if we need data that a thread is operating 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can wait for a thread to finish with the “join”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“join” function will stall the code until the thread is finished</a:t>
            </a:r>
            <a:endParaRPr sz="3500" dirty="0"/>
          </a:p>
        </p:txBody>
      </p:sp>
      <p:pic>
        <p:nvPicPr>
          <p:cNvPr id="6" name="Picture 2" descr="C++ Tutorial: C++11/C++14 Thread 1. Creating Threads - 2017">
            <a:extLst>
              <a:ext uri="{FF2B5EF4-FFF2-40B4-BE49-F238E27FC236}">
                <a16:creationId xmlns:a16="http://schemas.microsoft.com/office/drawing/2014/main" id="{85B29D72-8D1F-5590-85CB-6192135D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23" y="1158865"/>
            <a:ext cx="3219231" cy="282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2830D-4C65-1C28-5667-D5C34ADF6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22" r="64150"/>
          <a:stretch/>
        </p:blipFill>
        <p:spPr>
          <a:xfrm>
            <a:off x="5828424" y="4285956"/>
            <a:ext cx="1482087" cy="3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C++ Thread Demo</a:t>
            </a:r>
          </a:p>
        </p:txBody>
      </p:sp>
    </p:spTree>
    <p:extLst>
      <p:ext uri="{BB962C8B-B14F-4D97-AF65-F5344CB8AC3E}">
        <p14:creationId xmlns:p14="http://schemas.microsoft.com/office/powerpoint/2010/main" val="35037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518658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thread our image processing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We’ll functionalize the edge detection algorithm and file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 thread will then call the function once the user specifies the file</a:t>
            </a:r>
          </a:p>
        </p:txBody>
      </p:sp>
    </p:spTree>
    <p:extLst>
      <p:ext uri="{BB962C8B-B14F-4D97-AF65-F5344CB8AC3E}">
        <p14:creationId xmlns:p14="http://schemas.microsoft.com/office/powerpoint/2010/main" val="308516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1918855"/>
            <a:ext cx="8520600" cy="10737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Threaded </a:t>
            </a:r>
          </a:p>
          <a:p>
            <a:pPr algn="ctr"/>
            <a:r>
              <a:rPr lang="en-US" sz="4400" dirty="0"/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123809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518658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Success!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user input can be collected while at the same time the image is processed!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But wait… what happened to our images?</a:t>
            </a:r>
          </a:p>
        </p:txBody>
      </p:sp>
    </p:spTree>
    <p:extLst>
      <p:ext uri="{BB962C8B-B14F-4D97-AF65-F5344CB8AC3E}">
        <p14:creationId xmlns:p14="http://schemas.microsoft.com/office/powerpoint/2010/main" val="29957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89C73D69-3155-72F1-DBB0-EA066B6A3345}"/>
              </a:ext>
            </a:extLst>
          </p:cNvPr>
          <p:cNvSpPr/>
          <p:nvPr/>
        </p:nvSpPr>
        <p:spPr>
          <a:xfrm>
            <a:off x="5805054" y="1600200"/>
            <a:ext cx="3103419" cy="768927"/>
          </a:xfrm>
          <a:prstGeom prst="rightArrow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B016D02-D3C5-4CC2-4C20-9BE97E141C8A}"/>
              </a:ext>
            </a:extLst>
          </p:cNvPr>
          <p:cNvSpPr/>
          <p:nvPr/>
        </p:nvSpPr>
        <p:spPr>
          <a:xfrm>
            <a:off x="6227618" y="2161005"/>
            <a:ext cx="270164" cy="1953795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703E19C-893E-BFF5-A900-C9826DF82C25}"/>
              </a:ext>
            </a:extLst>
          </p:cNvPr>
          <p:cNvSpPr/>
          <p:nvPr/>
        </p:nvSpPr>
        <p:spPr>
          <a:xfrm>
            <a:off x="7232072" y="2161005"/>
            <a:ext cx="270164" cy="1849282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5"/>
          <p:cNvSpPr txBox="1"/>
          <p:nvPr/>
        </p:nvSpPr>
        <p:spPr>
          <a:xfrm>
            <a:off x="904725" y="1129750"/>
            <a:ext cx="472022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Our image processing functions share a temporary buffer when working on images…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When multiple threads run at the same time, they both use this same buffer and write over each others’ data!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is called a race condition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C8708ED-28FA-E6C2-D814-E6429B6853AE}"/>
              </a:ext>
            </a:extLst>
          </p:cNvPr>
          <p:cNvSpPr/>
          <p:nvPr/>
        </p:nvSpPr>
        <p:spPr>
          <a:xfrm>
            <a:off x="5805054" y="2604050"/>
            <a:ext cx="3103419" cy="768927"/>
          </a:xfrm>
          <a:prstGeom prst="rightArrow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98131E-AD4E-A049-AB9D-926D671E1328}"/>
              </a:ext>
            </a:extLst>
          </p:cNvPr>
          <p:cNvSpPr/>
          <p:nvPr/>
        </p:nvSpPr>
        <p:spPr>
          <a:xfrm>
            <a:off x="5943599" y="4038600"/>
            <a:ext cx="2826328" cy="498765"/>
          </a:xfrm>
          <a:prstGeom prst="ellipse">
            <a:avLst/>
          </a:prstGeom>
          <a:solidFill>
            <a:srgbClr val="B3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buffer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45583865-3F37-5EC9-0327-2259122207B1}"/>
              </a:ext>
            </a:extLst>
          </p:cNvPr>
          <p:cNvSpPr/>
          <p:nvPr/>
        </p:nvSpPr>
        <p:spPr>
          <a:xfrm>
            <a:off x="6729845" y="3193472"/>
            <a:ext cx="270164" cy="845127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87E6D941-E1EF-A7DB-7286-2B034A7AFB9E}"/>
              </a:ext>
            </a:extLst>
          </p:cNvPr>
          <p:cNvSpPr/>
          <p:nvPr/>
        </p:nvSpPr>
        <p:spPr>
          <a:xfrm>
            <a:off x="7749886" y="3185940"/>
            <a:ext cx="270164" cy="852659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54D5F1-B4BF-9ACB-3B23-597179CA9024}"/>
              </a:ext>
            </a:extLst>
          </p:cNvPr>
          <p:cNvCxnSpPr/>
          <p:nvPr/>
        </p:nvCxnSpPr>
        <p:spPr>
          <a:xfrm>
            <a:off x="5805054" y="1333500"/>
            <a:ext cx="31034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E66E67-FB1E-E667-ED5D-68D706EE888B}"/>
              </a:ext>
            </a:extLst>
          </p:cNvPr>
          <p:cNvSpPr txBox="1"/>
          <p:nvPr/>
        </p:nvSpPr>
        <p:spPr>
          <a:xfrm>
            <a:off x="6729845" y="1035050"/>
            <a:ext cx="109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57838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89C73D69-3155-72F1-DBB0-EA066B6A3345}"/>
              </a:ext>
            </a:extLst>
          </p:cNvPr>
          <p:cNvSpPr/>
          <p:nvPr/>
        </p:nvSpPr>
        <p:spPr>
          <a:xfrm>
            <a:off x="2877704" y="1915469"/>
            <a:ext cx="3103419" cy="768927"/>
          </a:xfrm>
          <a:prstGeom prst="rightArrow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B016D02-D3C5-4CC2-4C20-9BE97E141C8A}"/>
              </a:ext>
            </a:extLst>
          </p:cNvPr>
          <p:cNvSpPr/>
          <p:nvPr/>
        </p:nvSpPr>
        <p:spPr>
          <a:xfrm>
            <a:off x="3300268" y="2476275"/>
            <a:ext cx="270164" cy="1479776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4703E19C-893E-BFF5-A900-C9826DF82C25}"/>
              </a:ext>
            </a:extLst>
          </p:cNvPr>
          <p:cNvSpPr/>
          <p:nvPr/>
        </p:nvSpPr>
        <p:spPr>
          <a:xfrm>
            <a:off x="4304722" y="2476274"/>
            <a:ext cx="270164" cy="1473878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5"/>
          <p:cNvSpPr txBox="1"/>
          <p:nvPr/>
        </p:nvSpPr>
        <p:spPr>
          <a:xfrm>
            <a:off x="904724" y="1129750"/>
            <a:ext cx="58389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Solution: We need to lock the data!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C8708ED-28FA-E6C2-D814-E6429B6853AE}"/>
              </a:ext>
            </a:extLst>
          </p:cNvPr>
          <p:cNvSpPr/>
          <p:nvPr/>
        </p:nvSpPr>
        <p:spPr>
          <a:xfrm>
            <a:off x="2877704" y="2919319"/>
            <a:ext cx="3103419" cy="768927"/>
          </a:xfrm>
          <a:prstGeom prst="rightArrow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98131E-AD4E-A049-AB9D-926D671E1328}"/>
              </a:ext>
            </a:extLst>
          </p:cNvPr>
          <p:cNvSpPr/>
          <p:nvPr/>
        </p:nvSpPr>
        <p:spPr>
          <a:xfrm>
            <a:off x="3016249" y="4441414"/>
            <a:ext cx="2826328" cy="498765"/>
          </a:xfrm>
          <a:prstGeom prst="ellipse">
            <a:avLst/>
          </a:prstGeom>
          <a:solidFill>
            <a:srgbClr val="B3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buffer</a:t>
            </a:r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45583865-3F37-5EC9-0327-2259122207B1}"/>
              </a:ext>
            </a:extLst>
          </p:cNvPr>
          <p:cNvSpPr/>
          <p:nvPr/>
        </p:nvSpPr>
        <p:spPr>
          <a:xfrm>
            <a:off x="3802495" y="3508741"/>
            <a:ext cx="270164" cy="441411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87E6D941-E1EF-A7DB-7286-2B034A7AFB9E}"/>
              </a:ext>
            </a:extLst>
          </p:cNvPr>
          <p:cNvSpPr/>
          <p:nvPr/>
        </p:nvSpPr>
        <p:spPr>
          <a:xfrm>
            <a:off x="4822536" y="3501210"/>
            <a:ext cx="270164" cy="454842"/>
          </a:xfrm>
          <a:prstGeom prst="upDown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Lock with solid fill">
            <a:extLst>
              <a:ext uri="{FF2B5EF4-FFF2-40B4-BE49-F238E27FC236}">
                <a16:creationId xmlns:a16="http://schemas.microsoft.com/office/drawing/2014/main" id="{0FB2E957-192D-CA4D-D39B-A211884E2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9124" y="4004392"/>
            <a:ext cx="552451" cy="552451"/>
          </a:xfrm>
          <a:prstGeom prst="rect">
            <a:avLst/>
          </a:prstGeom>
        </p:spPr>
      </p:pic>
      <p:sp>
        <p:nvSpPr>
          <p:cNvPr id="12" name="Graphic 10" descr="Lock with solid fill">
            <a:extLst>
              <a:ext uri="{FF2B5EF4-FFF2-40B4-BE49-F238E27FC236}">
                <a16:creationId xmlns:a16="http://schemas.microsoft.com/office/drawing/2014/main" id="{DFA180AF-16A8-FB7D-C5E1-2AC22672B604}"/>
              </a:ext>
            </a:extLst>
          </p:cNvPr>
          <p:cNvSpPr/>
          <p:nvPr/>
        </p:nvSpPr>
        <p:spPr>
          <a:xfrm>
            <a:off x="4304722" y="3993010"/>
            <a:ext cx="322263" cy="420092"/>
          </a:xfrm>
          <a:custGeom>
            <a:avLst/>
            <a:gdLst>
              <a:gd name="connsiteX0" fmla="*/ 172641 w 322263"/>
              <a:gd name="connsiteY0" fmla="*/ 332046 h 420092"/>
              <a:gd name="connsiteX1" fmla="*/ 172641 w 322263"/>
              <a:gd name="connsiteY1" fmla="*/ 362546 h 420092"/>
              <a:gd name="connsiteX2" fmla="*/ 149622 w 322263"/>
              <a:gd name="connsiteY2" fmla="*/ 362546 h 420092"/>
              <a:gd name="connsiteX3" fmla="*/ 149622 w 322263"/>
              <a:gd name="connsiteY3" fmla="*/ 332046 h 420092"/>
              <a:gd name="connsiteX4" fmla="*/ 126603 w 322263"/>
              <a:gd name="connsiteY4" fmla="*/ 299244 h 420092"/>
              <a:gd name="connsiteX5" fmla="*/ 161132 w 322263"/>
              <a:gd name="connsiteY5" fmla="*/ 264716 h 420092"/>
              <a:gd name="connsiteX6" fmla="*/ 195660 w 322263"/>
              <a:gd name="connsiteY6" fmla="*/ 299244 h 420092"/>
              <a:gd name="connsiteX7" fmla="*/ 172641 w 322263"/>
              <a:gd name="connsiteY7" fmla="*/ 332046 h 420092"/>
              <a:gd name="connsiteX8" fmla="*/ 74811 w 322263"/>
              <a:gd name="connsiteY8" fmla="*/ 120849 h 420092"/>
              <a:gd name="connsiteX9" fmla="*/ 161132 w 322263"/>
              <a:gd name="connsiteY9" fmla="*/ 34528 h 420092"/>
              <a:gd name="connsiteX10" fmla="*/ 247452 w 322263"/>
              <a:gd name="connsiteY10" fmla="*/ 120849 h 420092"/>
              <a:gd name="connsiteX11" fmla="*/ 247452 w 322263"/>
              <a:gd name="connsiteY11" fmla="*/ 184726 h 420092"/>
              <a:gd name="connsiteX12" fmla="*/ 161132 w 322263"/>
              <a:gd name="connsiteY12" fmla="*/ 178396 h 420092"/>
              <a:gd name="connsiteX13" fmla="*/ 74811 w 322263"/>
              <a:gd name="connsiteY13" fmla="*/ 184726 h 420092"/>
              <a:gd name="connsiteX14" fmla="*/ 74811 w 322263"/>
              <a:gd name="connsiteY14" fmla="*/ 120849 h 420092"/>
              <a:gd name="connsiteX15" fmla="*/ 281980 w 322263"/>
              <a:gd name="connsiteY15" fmla="*/ 187028 h 420092"/>
              <a:gd name="connsiteX16" fmla="*/ 281980 w 322263"/>
              <a:gd name="connsiteY16" fmla="*/ 120849 h 420092"/>
              <a:gd name="connsiteX17" fmla="*/ 161132 w 322263"/>
              <a:gd name="connsiteY17" fmla="*/ 0 h 420092"/>
              <a:gd name="connsiteX18" fmla="*/ 40283 w 322263"/>
              <a:gd name="connsiteY18" fmla="*/ 120849 h 420092"/>
              <a:gd name="connsiteX19" fmla="*/ 40283 w 322263"/>
              <a:gd name="connsiteY19" fmla="*/ 187028 h 420092"/>
              <a:gd name="connsiteX20" fmla="*/ 0 w 322263"/>
              <a:gd name="connsiteY20" fmla="*/ 189905 h 420092"/>
              <a:gd name="connsiteX21" fmla="*/ 0 w 322263"/>
              <a:gd name="connsiteY21" fmla="*/ 408584 h 420092"/>
              <a:gd name="connsiteX22" fmla="*/ 161132 w 322263"/>
              <a:gd name="connsiteY22" fmla="*/ 420093 h 420092"/>
              <a:gd name="connsiteX23" fmla="*/ 322263 w 322263"/>
              <a:gd name="connsiteY23" fmla="*/ 408584 h 420092"/>
              <a:gd name="connsiteX24" fmla="*/ 322263 w 322263"/>
              <a:gd name="connsiteY24" fmla="*/ 189905 h 420092"/>
              <a:gd name="connsiteX25" fmla="*/ 281980 w 322263"/>
              <a:gd name="connsiteY25" fmla="*/ 187028 h 42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263" h="420092">
                <a:moveTo>
                  <a:pt x="172641" y="332046"/>
                </a:moveTo>
                <a:lnTo>
                  <a:pt x="172641" y="362546"/>
                </a:lnTo>
                <a:lnTo>
                  <a:pt x="149622" y="362546"/>
                </a:lnTo>
                <a:lnTo>
                  <a:pt x="149622" y="332046"/>
                </a:lnTo>
                <a:cubicBezTo>
                  <a:pt x="136386" y="327442"/>
                  <a:pt x="126603" y="314782"/>
                  <a:pt x="126603" y="299244"/>
                </a:cubicBezTo>
                <a:cubicBezTo>
                  <a:pt x="126603" y="280254"/>
                  <a:pt x="142141" y="264716"/>
                  <a:pt x="161132" y="264716"/>
                </a:cubicBezTo>
                <a:cubicBezTo>
                  <a:pt x="180122" y="264716"/>
                  <a:pt x="195660" y="280254"/>
                  <a:pt x="195660" y="299244"/>
                </a:cubicBezTo>
                <a:cubicBezTo>
                  <a:pt x="195660" y="314207"/>
                  <a:pt x="185877" y="326867"/>
                  <a:pt x="172641" y="332046"/>
                </a:cubicBezTo>
                <a:close/>
                <a:moveTo>
                  <a:pt x="74811" y="120849"/>
                </a:moveTo>
                <a:cubicBezTo>
                  <a:pt x="74811" y="73085"/>
                  <a:pt x="113368" y="34528"/>
                  <a:pt x="161132" y="34528"/>
                </a:cubicBezTo>
                <a:cubicBezTo>
                  <a:pt x="208896" y="34528"/>
                  <a:pt x="247452" y="73085"/>
                  <a:pt x="247452" y="120849"/>
                </a:cubicBezTo>
                <a:lnTo>
                  <a:pt x="247452" y="184726"/>
                </a:lnTo>
                <a:lnTo>
                  <a:pt x="161132" y="178396"/>
                </a:lnTo>
                <a:lnTo>
                  <a:pt x="74811" y="184726"/>
                </a:lnTo>
                <a:lnTo>
                  <a:pt x="74811" y="120849"/>
                </a:lnTo>
                <a:close/>
                <a:moveTo>
                  <a:pt x="281980" y="187028"/>
                </a:moveTo>
                <a:lnTo>
                  <a:pt x="281980" y="120849"/>
                </a:lnTo>
                <a:cubicBezTo>
                  <a:pt x="281980" y="54094"/>
                  <a:pt x="227886" y="0"/>
                  <a:pt x="161132" y="0"/>
                </a:cubicBezTo>
                <a:cubicBezTo>
                  <a:pt x="94377" y="0"/>
                  <a:pt x="40283" y="54094"/>
                  <a:pt x="40283" y="120849"/>
                </a:cubicBezTo>
                <a:lnTo>
                  <a:pt x="40283" y="187028"/>
                </a:lnTo>
                <a:lnTo>
                  <a:pt x="0" y="189905"/>
                </a:lnTo>
                <a:lnTo>
                  <a:pt x="0" y="408584"/>
                </a:lnTo>
                <a:lnTo>
                  <a:pt x="161132" y="420093"/>
                </a:lnTo>
                <a:lnTo>
                  <a:pt x="322263" y="408584"/>
                </a:lnTo>
                <a:lnTo>
                  <a:pt x="322263" y="189905"/>
                </a:lnTo>
                <a:lnTo>
                  <a:pt x="281980" y="187028"/>
                </a:lnTo>
                <a:close/>
              </a:path>
            </a:pathLst>
          </a:custGeom>
          <a:solidFill>
            <a:srgbClr val="00000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D5016-96E9-E004-E1CB-78A778E56546}"/>
              </a:ext>
            </a:extLst>
          </p:cNvPr>
          <p:cNvSpPr/>
          <p:nvPr/>
        </p:nvSpPr>
        <p:spPr>
          <a:xfrm rot="169902">
            <a:off x="4513904" y="4122053"/>
            <a:ext cx="108238" cy="5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Stopwatch with solid fill">
            <a:extLst>
              <a:ext uri="{FF2B5EF4-FFF2-40B4-BE49-F238E27FC236}">
                <a16:creationId xmlns:a16="http://schemas.microsoft.com/office/drawing/2014/main" id="{CE3B83F2-A5EE-956C-00B1-02956B27D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1575" y="3986239"/>
            <a:ext cx="473329" cy="473329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84CD97C9-E5F9-B460-C995-4E389A688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4926" y="3950152"/>
            <a:ext cx="552451" cy="552451"/>
          </a:xfrm>
          <a:prstGeom prst="rect">
            <a:avLst/>
          </a:prstGeom>
        </p:spPr>
      </p:pic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E93A7F7B-4564-0AE0-44E3-4A690111FB54}"/>
              </a:ext>
            </a:extLst>
          </p:cNvPr>
          <p:cNvSpPr/>
          <p:nvPr/>
        </p:nvSpPr>
        <p:spPr>
          <a:xfrm>
            <a:off x="1238250" y="2518138"/>
            <a:ext cx="2127250" cy="715852"/>
          </a:xfrm>
          <a:prstGeom prst="rightArrowCallout">
            <a:avLst>
              <a:gd name="adj1" fmla="val 10057"/>
              <a:gd name="adj2" fmla="val 10473"/>
              <a:gd name="adj3" fmla="val 25000"/>
              <a:gd name="adj4" fmla="val 649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 locks the buffer</a:t>
            </a:r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ACDE654C-6535-65F3-AE1B-CE10358CA4A1}"/>
              </a:ext>
            </a:extLst>
          </p:cNvPr>
          <p:cNvSpPr/>
          <p:nvPr/>
        </p:nvSpPr>
        <p:spPr>
          <a:xfrm>
            <a:off x="1327149" y="3339505"/>
            <a:ext cx="2509353" cy="768928"/>
          </a:xfrm>
          <a:prstGeom prst="rightArrowCallout">
            <a:avLst>
              <a:gd name="adj1" fmla="val 10057"/>
              <a:gd name="adj2" fmla="val 10473"/>
              <a:gd name="adj3" fmla="val 25000"/>
              <a:gd name="adj4" fmla="val 538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 waits because the data is locked</a:t>
            </a:r>
          </a:p>
        </p:txBody>
      </p: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DD0D9AA3-6E5A-431A-5B2C-1450101A754E}"/>
              </a:ext>
            </a:extLst>
          </p:cNvPr>
          <p:cNvSpPr/>
          <p:nvPr/>
        </p:nvSpPr>
        <p:spPr>
          <a:xfrm>
            <a:off x="4525241" y="2507259"/>
            <a:ext cx="2882900" cy="652268"/>
          </a:xfrm>
          <a:prstGeom prst="leftArrowCallout">
            <a:avLst>
              <a:gd name="adj1" fmla="val 14174"/>
              <a:gd name="adj2" fmla="val 11947"/>
              <a:gd name="adj3" fmla="val 25000"/>
              <a:gd name="adj4" fmla="val 4767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 releases lock</a:t>
            </a:r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96B55664-3FF5-9B9C-42E6-2BE4229855E8}"/>
              </a:ext>
            </a:extLst>
          </p:cNvPr>
          <p:cNvSpPr/>
          <p:nvPr/>
        </p:nvSpPr>
        <p:spPr>
          <a:xfrm>
            <a:off x="5084042" y="3437564"/>
            <a:ext cx="2528453" cy="695382"/>
          </a:xfrm>
          <a:prstGeom prst="leftArrowCallout">
            <a:avLst>
              <a:gd name="adj1" fmla="val 14174"/>
              <a:gd name="adj2" fmla="val 11947"/>
              <a:gd name="adj3" fmla="val 25000"/>
              <a:gd name="adj4" fmla="val 5547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 can now lock the buffer</a:t>
            </a:r>
          </a:p>
        </p:txBody>
      </p:sp>
    </p:spTree>
    <p:extLst>
      <p:ext uri="{BB962C8B-B14F-4D97-AF65-F5344CB8AC3E}">
        <p14:creationId xmlns:p14="http://schemas.microsoft.com/office/powerpoint/2010/main" val="18999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5186586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This kind of lock is called a mutex (short for </a:t>
            </a:r>
            <a:r>
              <a:rPr lang="en-US" sz="2400" b="1" dirty="0" err="1"/>
              <a:t>MUT</a:t>
            </a:r>
            <a:r>
              <a:rPr lang="en-US" sz="2400" dirty="0" err="1"/>
              <a:t>ual</a:t>
            </a:r>
            <a:r>
              <a:rPr lang="en-US" sz="2400" dirty="0"/>
              <a:t> </a:t>
            </a:r>
            <a:r>
              <a:rPr lang="en-US" sz="2400" b="1" dirty="0" err="1"/>
              <a:t>EX</a:t>
            </a:r>
            <a:r>
              <a:rPr lang="en-US" sz="2400" dirty="0" err="1"/>
              <a:t>clusion</a:t>
            </a:r>
            <a:r>
              <a:rPr lang="en-US" sz="24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 mutex can be locked by a thread to secure a resource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If another thread tries to lock a mutex that is already locked, it will stall until it can acquire the lock</a:t>
            </a:r>
          </a:p>
        </p:txBody>
      </p:sp>
      <p:pic>
        <p:nvPicPr>
          <p:cNvPr id="2" name="Graphic 1" descr="Lock with solid fill">
            <a:extLst>
              <a:ext uri="{FF2B5EF4-FFF2-40B4-BE49-F238E27FC236}">
                <a16:creationId xmlns:a16="http://schemas.microsoft.com/office/drawing/2014/main" id="{00366A52-45BE-C1EB-3635-4D4A5160F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2524" y="1704974"/>
            <a:ext cx="2263776" cy="22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8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518658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 we make a mutex in C++?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/>
            </a:br>
            <a:r>
              <a:rPr lang="en-US" sz="2400" dirty="0"/>
              <a:t>Step 0: Include mutex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 1: Create global mutex object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 2: Lock and unlock the mutex to secure the resource</a:t>
            </a:r>
            <a:endParaRPr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537EA-3362-B5AF-C35D-5DB703179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8" y="1996222"/>
            <a:ext cx="2114845" cy="342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3785-CAF7-0838-ADE3-0AE266CD0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863" y="2699395"/>
            <a:ext cx="1133633" cy="390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189A8-2349-2C1A-7AAA-B0AEB0E24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627" y="3380350"/>
            <a:ext cx="1324160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C3C6C9-E165-78B8-6E9B-611B73670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495" y="3809035"/>
            <a:ext cx="160042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794140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Demo Code and Slides: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https://github.com/SamShue/Intro-to-MultiThreading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653EC-1BBC-0926-8D53-F319DE91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01" y="2359606"/>
            <a:ext cx="2181535" cy="21487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1468582"/>
            <a:ext cx="8520600" cy="1524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Mutex Locked </a:t>
            </a:r>
          </a:p>
          <a:p>
            <a:pPr algn="ctr"/>
            <a:r>
              <a:rPr lang="en-US" sz="4400" dirty="0"/>
              <a:t>and Threaded </a:t>
            </a:r>
          </a:p>
          <a:p>
            <a:pPr algn="ctr"/>
            <a:r>
              <a:rPr lang="en-US" sz="4400" dirty="0"/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41491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does the computer simultaneously execute multiple threads?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</a:t>
            </a:r>
            <a:r>
              <a:rPr lang="en-US" sz="2400" b="1" dirty="0"/>
              <a:t>operating system </a:t>
            </a:r>
            <a:r>
              <a:rPr lang="en-US" sz="2400" dirty="0"/>
              <a:t>manages memory for each thread and then swaps back and forth between each thread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864929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2924326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operating system creates separate stack space for each thread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Other memory space is shared (heap, data, </a:t>
            </a:r>
            <a:r>
              <a:rPr lang="en-US" sz="2400" dirty="0" err="1"/>
              <a:t>bss</a:t>
            </a:r>
            <a:r>
              <a:rPr lang="en-US" sz="2400" dirty="0"/>
              <a:t>)</a:t>
            </a:r>
            <a:endParaRPr sz="2400" dirty="0"/>
          </a:p>
        </p:txBody>
      </p:sp>
      <p:pic>
        <p:nvPicPr>
          <p:cNvPr id="1026" name="Picture 2" descr="Operating Systems: Threads">
            <a:extLst>
              <a:ext uri="{FF2B5EF4-FFF2-40B4-BE49-F238E27FC236}">
                <a16:creationId xmlns:a16="http://schemas.microsoft.com/office/drawing/2014/main" id="{3C472D98-3BC0-99CD-340F-62322BB8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25" y="1320096"/>
            <a:ext cx="5187325" cy="299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4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D65C6-F0A7-CD31-7102-0E1EB8547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1"/>
          <a:stretch/>
        </p:blipFill>
        <p:spPr>
          <a:xfrm>
            <a:off x="1247775" y="2282190"/>
            <a:ext cx="6800850" cy="2861310"/>
          </a:xfrm>
          <a:prstGeom prst="rect">
            <a:avLst/>
          </a:prstGeom>
        </p:spPr>
      </p:pic>
      <p:sp>
        <p:nvSpPr>
          <p:cNvPr id="3" name="Google Shape;61;p15">
            <a:extLst>
              <a:ext uri="{FF2B5EF4-FFF2-40B4-BE49-F238E27FC236}">
                <a16:creationId xmlns:a16="http://schemas.microsoft.com/office/drawing/2014/main" id="{84968A79-5E3F-CFBD-BD16-A0D1404E413B}"/>
              </a:ext>
            </a:extLst>
          </p:cNvPr>
          <p:cNvSpPr txBox="1"/>
          <p:nvPr/>
        </p:nvSpPr>
        <p:spPr>
          <a:xfrm>
            <a:off x="904724" y="1129750"/>
            <a:ext cx="666955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operating system’s thread scheduler lets each thread have execution time on the CPU</a:t>
            </a:r>
            <a:endParaRPr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C3EF-368C-0804-0EEB-071AAED4AD45}"/>
              </a:ext>
            </a:extLst>
          </p:cNvPr>
          <p:cNvSpPr/>
          <p:nvPr/>
        </p:nvSpPr>
        <p:spPr>
          <a:xfrm>
            <a:off x="1968942" y="2340251"/>
            <a:ext cx="3578418" cy="462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2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5">
            <a:extLst>
              <a:ext uri="{FF2B5EF4-FFF2-40B4-BE49-F238E27FC236}">
                <a16:creationId xmlns:a16="http://schemas.microsoft.com/office/drawing/2014/main" id="{84968A79-5E3F-CFBD-BD16-A0D1404E413B}"/>
              </a:ext>
            </a:extLst>
          </p:cNvPr>
          <p:cNvSpPr txBox="1"/>
          <p:nvPr/>
        </p:nvSpPr>
        <p:spPr>
          <a:xfrm>
            <a:off x="904725" y="1129750"/>
            <a:ext cx="2981476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 single-core CPU will have to run threads concurrently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Multi-core CPUs can run threads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65FC8B-3793-7194-7BD2-18CEE8A6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80" y="1129750"/>
            <a:ext cx="46482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6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1468582"/>
            <a:ext cx="8520600" cy="1524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Thank You for Coming!</a:t>
            </a:r>
          </a:p>
          <a:p>
            <a:pPr algn="ctr"/>
            <a:endParaRPr lang="en-US" sz="4400" dirty="0"/>
          </a:p>
          <a:p>
            <a:pPr algn="ctr"/>
            <a:r>
              <a:rPr lang="en-US" sz="44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1703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Appendix A:</a:t>
            </a:r>
            <a:endParaRPr sz="3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09FCE-B5B1-023C-424E-09E3F269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45" y="2010940"/>
            <a:ext cx="4662055" cy="25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Appendix B:</a:t>
            </a:r>
            <a:endParaRPr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8AF4C-6AFA-CD63-E998-24B4D457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671" y="1129750"/>
            <a:ext cx="4831812" cy="3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Appendix C:</a:t>
            </a:r>
            <a:endParaRPr sz="3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9BDE2-CE18-1D52-F431-E8E5A081C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384" y="1129750"/>
            <a:ext cx="5167125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7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Appendix D:</a:t>
            </a:r>
            <a:endParaRPr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B9EE1-2D8D-67D8-53E3-51B90219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384" y="1289568"/>
            <a:ext cx="4825904" cy="34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0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904725" y="1129750"/>
            <a:ext cx="7320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 have an application in C++ that extracts edges from several user-specified images.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616E0D-B394-BE12-31B0-71309DD5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5" y="2318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53BF33-22DA-0B3A-BADF-A6B00C2C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87" y="231853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CDE57EC-1A66-068B-2235-DC5F80B82058}"/>
              </a:ext>
            </a:extLst>
          </p:cNvPr>
          <p:cNvSpPr/>
          <p:nvPr/>
        </p:nvSpPr>
        <p:spPr>
          <a:xfrm>
            <a:off x="3528646" y="2518117"/>
            <a:ext cx="2086707" cy="1903827"/>
          </a:xfrm>
          <a:prstGeom prst="rightArrow">
            <a:avLst>
              <a:gd name="adj1" fmla="val 78571"/>
              <a:gd name="adj2" fmla="val 50000"/>
            </a:avLst>
          </a:prstGeom>
          <a:solidFill>
            <a:srgbClr val="B3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Blur + </a:t>
            </a:r>
          </a:p>
          <a:p>
            <a:pPr algn="ctr"/>
            <a:r>
              <a:rPr lang="en-US" dirty="0"/>
              <a:t>Laplacian Edge Detection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4" y="1129750"/>
            <a:ext cx="6886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Appendix E:</a:t>
            </a:r>
            <a:endParaRPr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E5C06-909A-9E59-4C53-1A4B5235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274" y="1219149"/>
            <a:ext cx="5647847" cy="34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904725" y="1129750"/>
            <a:ext cx="237773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Current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Application Flowchart</a:t>
            </a:r>
            <a:endParaRPr sz="2400" dirty="0"/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4240C7C7-60BC-8044-EFDC-1963791E67BF}"/>
              </a:ext>
            </a:extLst>
          </p:cNvPr>
          <p:cNvSpPr/>
          <p:nvPr/>
        </p:nvSpPr>
        <p:spPr>
          <a:xfrm>
            <a:off x="3282461" y="942538"/>
            <a:ext cx="2152357" cy="548641"/>
          </a:xfrm>
          <a:prstGeom prst="flowChartInputOutpu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File 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EA4CE-247D-0862-1F42-44254121F928}"/>
              </a:ext>
            </a:extLst>
          </p:cNvPr>
          <p:cNvSpPr/>
          <p:nvPr/>
        </p:nvSpPr>
        <p:spPr>
          <a:xfrm>
            <a:off x="3434865" y="1619252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Image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AF6E7-2D67-13C4-0654-869BDE76E384}"/>
              </a:ext>
            </a:extLst>
          </p:cNvPr>
          <p:cNvSpPr/>
          <p:nvPr/>
        </p:nvSpPr>
        <p:spPr>
          <a:xfrm>
            <a:off x="3434864" y="2268710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Edge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05D23-3A86-126C-A384-27800CFE0563}"/>
              </a:ext>
            </a:extLst>
          </p:cNvPr>
          <p:cNvSpPr/>
          <p:nvPr/>
        </p:nvSpPr>
        <p:spPr>
          <a:xfrm>
            <a:off x="3434863" y="2873033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New Image File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466946F-F786-4F3E-14F5-E410379AC7E5}"/>
              </a:ext>
            </a:extLst>
          </p:cNvPr>
          <p:cNvSpPr/>
          <p:nvPr/>
        </p:nvSpPr>
        <p:spPr>
          <a:xfrm>
            <a:off x="3279427" y="3505197"/>
            <a:ext cx="2152357" cy="548641"/>
          </a:xfrm>
          <a:prstGeom prst="flowChartInputOutpu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File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CF759-91F0-BF0D-CB35-B4E63DEC20B2}"/>
              </a:ext>
            </a:extLst>
          </p:cNvPr>
          <p:cNvSpPr/>
          <p:nvPr/>
        </p:nvSpPr>
        <p:spPr>
          <a:xfrm>
            <a:off x="3434860" y="4209752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Image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DFB77-A9D5-602E-C393-06E36BACE3CF}"/>
              </a:ext>
            </a:extLst>
          </p:cNvPr>
          <p:cNvSpPr txBox="1"/>
          <p:nvPr/>
        </p:nvSpPr>
        <p:spPr>
          <a:xfrm rot="5400000">
            <a:off x="4295335" y="4549528"/>
            <a:ext cx="43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053DD-9402-3BDD-6CBF-26C1C4028CF1}"/>
              </a:ext>
            </a:extLst>
          </p:cNvPr>
          <p:cNvCxnSpPr>
            <a:stCxn id="2" idx="4"/>
            <a:endCxn id="3" idx="0"/>
          </p:cNvCxnSpPr>
          <p:nvPr/>
        </p:nvCxnSpPr>
        <p:spPr>
          <a:xfrm>
            <a:off x="4358640" y="1491179"/>
            <a:ext cx="4" cy="128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7E8A92-054F-7A45-9079-00CE61BAC00A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4358643" y="2095502"/>
            <a:ext cx="1" cy="173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A11F0-235F-1AFE-1088-CC3F3BA4805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358642" y="2744960"/>
            <a:ext cx="1" cy="128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0E05EB-028F-1C33-B861-64183AA7294A}"/>
              </a:ext>
            </a:extLst>
          </p:cNvPr>
          <p:cNvCxnSpPr>
            <a:stCxn id="6" idx="2"/>
            <a:endCxn id="7" idx="1"/>
          </p:cNvCxnSpPr>
          <p:nvPr/>
        </p:nvCxnSpPr>
        <p:spPr>
          <a:xfrm flipH="1">
            <a:off x="4355606" y="3349283"/>
            <a:ext cx="3036" cy="155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5756F9-4B4A-A7C5-E07A-B07804802A13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4355606" y="4053838"/>
            <a:ext cx="3033" cy="155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A7E-3FF4-8694-C4C8-B0965D497135}"/>
              </a:ext>
            </a:extLst>
          </p:cNvPr>
          <p:cNvSpPr txBox="1">
            <a:spLocks/>
          </p:cNvSpPr>
          <p:nvPr/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Application 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73209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Problem: </a:t>
            </a:r>
            <a:r>
              <a:rPr lang="en-US" sz="2400" dirty="0"/>
              <a:t>The process of detecting the edges takes a long time, and so does the user typing in the file name.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Desire: </a:t>
            </a:r>
            <a:r>
              <a:rPr lang="en-US" sz="2400" dirty="0"/>
              <a:t>I would like to collect user input while the program also processes the image in the background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26431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904725" y="1129750"/>
            <a:ext cx="237773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Desired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Application Flowchart</a:t>
            </a:r>
            <a:endParaRPr sz="2400" dirty="0"/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4240C7C7-60BC-8044-EFDC-1963791E67BF}"/>
              </a:ext>
            </a:extLst>
          </p:cNvPr>
          <p:cNvSpPr/>
          <p:nvPr/>
        </p:nvSpPr>
        <p:spPr>
          <a:xfrm>
            <a:off x="3282461" y="942538"/>
            <a:ext cx="2152357" cy="548641"/>
          </a:xfrm>
          <a:prstGeom prst="flowChartInputOutpu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File 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EA4CE-247D-0862-1F42-44254121F928}"/>
              </a:ext>
            </a:extLst>
          </p:cNvPr>
          <p:cNvSpPr/>
          <p:nvPr/>
        </p:nvSpPr>
        <p:spPr>
          <a:xfrm>
            <a:off x="6037383" y="1727105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Image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AF6E7-2D67-13C4-0654-869BDE76E384}"/>
              </a:ext>
            </a:extLst>
          </p:cNvPr>
          <p:cNvSpPr/>
          <p:nvPr/>
        </p:nvSpPr>
        <p:spPr>
          <a:xfrm>
            <a:off x="6037382" y="2376563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Edge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05D23-3A86-126C-A384-27800CFE0563}"/>
              </a:ext>
            </a:extLst>
          </p:cNvPr>
          <p:cNvSpPr/>
          <p:nvPr/>
        </p:nvSpPr>
        <p:spPr>
          <a:xfrm>
            <a:off x="6037382" y="2971946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New Image File 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D466946F-F786-4F3E-14F5-E410379AC7E5}"/>
              </a:ext>
            </a:extLst>
          </p:cNvPr>
          <p:cNvSpPr/>
          <p:nvPr/>
        </p:nvSpPr>
        <p:spPr>
          <a:xfrm>
            <a:off x="3270736" y="2024431"/>
            <a:ext cx="2152357" cy="548641"/>
          </a:xfrm>
          <a:prstGeom prst="flowChartInputOutpu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File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DFB77-A9D5-602E-C393-06E36BACE3CF}"/>
              </a:ext>
            </a:extLst>
          </p:cNvPr>
          <p:cNvSpPr txBox="1"/>
          <p:nvPr/>
        </p:nvSpPr>
        <p:spPr>
          <a:xfrm rot="5400000">
            <a:off x="4276578" y="3829888"/>
            <a:ext cx="43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053DD-9402-3BDD-6CBF-26C1C4028CF1}"/>
              </a:ext>
            </a:extLst>
          </p:cNvPr>
          <p:cNvCxnSpPr>
            <a:cxnSpLocks/>
            <a:stCxn id="2" idx="4"/>
            <a:endCxn id="7" idx="1"/>
          </p:cNvCxnSpPr>
          <p:nvPr/>
        </p:nvCxnSpPr>
        <p:spPr>
          <a:xfrm flipH="1">
            <a:off x="4346915" y="1491179"/>
            <a:ext cx="11725" cy="533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7E8A92-054F-7A45-9079-00CE61BAC00A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6961161" y="2203355"/>
            <a:ext cx="1" cy="173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A11F0-235F-1AFE-1088-CC3F3BA4805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61160" y="2852813"/>
            <a:ext cx="1" cy="128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0E05EB-028F-1C33-B861-64183AA7294A}"/>
              </a:ext>
            </a:extLst>
          </p:cNvPr>
          <p:cNvCxnSpPr>
            <a:cxnSpLocks/>
          </p:cNvCxnSpPr>
          <p:nvPr/>
        </p:nvCxnSpPr>
        <p:spPr>
          <a:xfrm flipH="1">
            <a:off x="6961160" y="1589582"/>
            <a:ext cx="3036" cy="155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5756F9-4B4A-A7C5-E07A-B07804802A13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4346914" y="2573072"/>
            <a:ext cx="1" cy="737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92A9E7-5C3B-ED42-6782-86D546D78449}"/>
              </a:ext>
            </a:extLst>
          </p:cNvPr>
          <p:cNvCxnSpPr>
            <a:cxnSpLocks/>
          </p:cNvCxnSpPr>
          <p:nvPr/>
        </p:nvCxnSpPr>
        <p:spPr>
          <a:xfrm flipH="1">
            <a:off x="4355605" y="1589582"/>
            <a:ext cx="2605555" cy="18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29BEB1C-4061-A182-5BE7-EF12A49F242A}"/>
              </a:ext>
            </a:extLst>
          </p:cNvPr>
          <p:cNvSpPr/>
          <p:nvPr/>
        </p:nvSpPr>
        <p:spPr>
          <a:xfrm>
            <a:off x="1069834" y="3018988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Image File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A60A9-A4DD-4740-3D83-6F4C71A2EC78}"/>
              </a:ext>
            </a:extLst>
          </p:cNvPr>
          <p:cNvSpPr/>
          <p:nvPr/>
        </p:nvSpPr>
        <p:spPr>
          <a:xfrm>
            <a:off x="1069833" y="3668446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Edge Detection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49A2DF-59C0-017E-4F24-5E2275367902}"/>
              </a:ext>
            </a:extLst>
          </p:cNvPr>
          <p:cNvSpPr/>
          <p:nvPr/>
        </p:nvSpPr>
        <p:spPr>
          <a:xfrm>
            <a:off x="1069833" y="4263829"/>
            <a:ext cx="1847557" cy="476250"/>
          </a:xfrm>
          <a:prstGeom prst="rec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New Image File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AEB31C-F541-3D9B-109C-01C014B83C67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1993612" y="3495238"/>
            <a:ext cx="1" cy="173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85F154-D63A-820E-E757-350CE4B550A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993611" y="4144696"/>
            <a:ext cx="1" cy="128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F7FE82-5E12-22B2-79C4-3786591EF088}"/>
              </a:ext>
            </a:extLst>
          </p:cNvPr>
          <p:cNvCxnSpPr>
            <a:cxnSpLocks/>
          </p:cNvCxnSpPr>
          <p:nvPr/>
        </p:nvCxnSpPr>
        <p:spPr>
          <a:xfrm flipH="1">
            <a:off x="1993611" y="2881465"/>
            <a:ext cx="3036" cy="155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603F50-374A-AEF0-F069-E4DDA25CA33F}"/>
              </a:ext>
            </a:extLst>
          </p:cNvPr>
          <p:cNvCxnSpPr>
            <a:cxnSpLocks/>
          </p:cNvCxnSpPr>
          <p:nvPr/>
        </p:nvCxnSpPr>
        <p:spPr>
          <a:xfrm flipH="1">
            <a:off x="1967958" y="2863011"/>
            <a:ext cx="2387647" cy="135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Flowchart: Data 38">
            <a:extLst>
              <a:ext uri="{FF2B5EF4-FFF2-40B4-BE49-F238E27FC236}">
                <a16:creationId xmlns:a16="http://schemas.microsoft.com/office/drawing/2014/main" id="{C121E5DF-E7CD-846A-586E-FAC6C5F4B4C5}"/>
              </a:ext>
            </a:extLst>
          </p:cNvPr>
          <p:cNvSpPr/>
          <p:nvPr/>
        </p:nvSpPr>
        <p:spPr>
          <a:xfrm>
            <a:off x="3270735" y="3326215"/>
            <a:ext cx="2152357" cy="548641"/>
          </a:xfrm>
          <a:prstGeom prst="flowChartInputOutput">
            <a:avLst/>
          </a:prstGeom>
          <a:solidFill>
            <a:srgbClr val="0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File Name</a:t>
            </a:r>
          </a:p>
        </p:txBody>
      </p:sp>
    </p:spTree>
    <p:extLst>
      <p:ext uri="{BB962C8B-B14F-4D97-AF65-F5344CB8AC3E}">
        <p14:creationId xmlns:p14="http://schemas.microsoft.com/office/powerpoint/2010/main" val="165997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7320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 we get our application to simultaneously execute different lines of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Answer: </a:t>
            </a:r>
            <a:r>
              <a:rPr lang="en-US" sz="2400" b="1" dirty="0"/>
              <a:t>Threads!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270136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904725" y="1129750"/>
            <a:ext cx="4328309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Threads allow lines of code to be executed simultaneously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can organize our code into functions, give the thread the function to execute, and continue executing other code while the thread works at the same time </a:t>
            </a:r>
            <a:endParaRPr sz="3500" dirty="0"/>
          </a:p>
        </p:txBody>
      </p:sp>
      <p:pic>
        <p:nvPicPr>
          <p:cNvPr id="2050" name="Picture 2" descr="C++ Tutorial: C++11/C++14 Thread 1. Creating Threads - 2017">
            <a:extLst>
              <a:ext uri="{FF2B5EF4-FFF2-40B4-BE49-F238E27FC236}">
                <a16:creationId xmlns:a16="http://schemas.microsoft.com/office/drawing/2014/main" id="{47A68BF5-2DAB-7E63-8FAB-48F3BD66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034" y="1388012"/>
            <a:ext cx="3641268" cy="31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5D625A-2FDA-E1EE-662E-87FF43B1BFB9}"/>
              </a:ext>
            </a:extLst>
          </p:cNvPr>
          <p:cNvSpPr/>
          <p:nvPr/>
        </p:nvSpPr>
        <p:spPr>
          <a:xfrm>
            <a:off x="6522721" y="3427827"/>
            <a:ext cx="1425526" cy="562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16B06-E022-0530-9346-D836BF288716}"/>
              </a:ext>
            </a:extLst>
          </p:cNvPr>
          <p:cNvSpPr/>
          <p:nvPr/>
        </p:nvSpPr>
        <p:spPr>
          <a:xfrm>
            <a:off x="6272986" y="3092336"/>
            <a:ext cx="390411" cy="1348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EC5874-1ACF-F5C1-0FAB-A2639E1BF609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6468192" y="3092336"/>
            <a:ext cx="0" cy="13483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133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667</Words>
  <Application>Microsoft Office PowerPoint</Application>
  <PresentationFormat>On-screen Show (16:9)</PresentationFormat>
  <Paragraphs>116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Helvetica Neue</vt:lpstr>
      <vt:lpstr>Oswald</vt:lpstr>
      <vt:lpstr>Simple Light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 Shue</cp:lastModifiedBy>
  <cp:revision>71</cp:revision>
  <dcterms:modified xsi:type="dcterms:W3CDTF">2022-11-04T21:47:00Z</dcterms:modified>
</cp:coreProperties>
</file>